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Lat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regular.fntdata"/><Relationship Id="rId43" Type="http://schemas.openxmlformats.org/officeDocument/2006/relationships/slide" Target="slides/slide38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Italic.fntdata"/><Relationship Id="rId5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dac8f9fe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adac8f9fe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adac8f9fe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adac8f9fe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adac8f9fe_4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adac8f9fe_4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adac8f9fe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adac8f9fe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Use a fixed, pre-trained discriminator ? </a:t>
            </a:r>
            <a:endParaRPr sz="1050">
              <a:solidFill>
                <a:srgbClr val="1F1F1F"/>
              </a:solidFill>
              <a:highlight>
                <a:srgbClr val="F7FBF9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1F1F1F"/>
                </a:solidFill>
                <a:highlight>
                  <a:srgbClr val="F7FBF9"/>
                </a:highlight>
              </a:rPr>
              <a:t>If one model significantly better than the other, </a:t>
            </a:r>
            <a:r>
              <a:rPr lang="vi" sz="1050">
                <a:solidFill>
                  <a:srgbClr val="1F1F1F"/>
                </a:solidFill>
                <a:highlight>
                  <a:srgbClr val="F7FBF9"/>
                </a:highlight>
              </a:rPr>
              <a:t>i</a:t>
            </a:r>
            <a:r>
              <a:rPr lang="vi" sz="1050">
                <a:solidFill>
                  <a:srgbClr val="1F1F1F"/>
                </a:solidFill>
                <a:highlight>
                  <a:srgbClr val="F7FBF9"/>
                </a:highlight>
              </a:rPr>
              <a:t>t doesn’t help the other learn because the feedback isn’t useful. </a:t>
            </a:r>
            <a:endParaRPr sz="1050">
              <a:solidFill>
                <a:srgbClr val="1F1F1F"/>
              </a:solidFill>
              <a:highlight>
                <a:srgbClr val="F7FB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1F1F1F"/>
                </a:solidFill>
                <a:highlight>
                  <a:srgbClr val="F7FBF9"/>
                </a:highlight>
              </a:rPr>
              <a:t>Imagine if you were a beginning artist, and you showed your work to an art expert, asking whether your painting looked like a famous piece and all they said was ‘no’. </a:t>
            </a:r>
            <a:endParaRPr sz="1050">
              <a:solidFill>
                <a:srgbClr val="1F1F1F"/>
              </a:solidFill>
              <a:highlight>
                <a:srgbClr val="F7FBF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1F1F1F"/>
                </a:solidFill>
                <a:highlight>
                  <a:srgbClr val="F7FBF9"/>
                </a:highlight>
              </a:rPr>
              <a:t>Because they have a very discerning eye, they know your image is not right, but won’t be able to tell you how close you are.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adac8f9fe_4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adac8f9fe_4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5ea38aa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5ea38aa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5ea38aa6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5ea38aa6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5ea38a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5ea38a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6dbdd6fc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6dbdd6fc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adac8f9fe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adac8f9fe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0dc2795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0dc2795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adac8f9fe_4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7adac8f9fe_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adac8f9fe_4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adac8f9fe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adac8f9fe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7adac8f9fe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dac8f9fe_4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adac8f9fe_4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dac8f9fe_4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dac8f9fe_4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adac8f9f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adac8f9f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adac8f9fe_4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adac8f9fe_4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adac8f9f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adac8f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Supplement data when real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Too expensive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Too rare  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adac8f9fe_4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adac8f9fe_4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adac8f9fe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adac8f9fe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adac8f9f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adac8f9f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adac8f9fe_4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adac8f9fe_4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adac8f9fe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adac8f9fe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adac8f9fe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adac8f9fe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adac8f9fe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adac8f9fe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adac8f9fe_4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adac8f9fe_4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adac8f9fe_4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adac8f9fe_4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cc37aed301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cc37aed301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0dc27954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0dc27954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0dc27954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0dc27954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db552f6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db552f6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adac8f9fe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adac8f9fe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adac8f9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adac8f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adac8f9f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adac8f9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adac8f9f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adac8f9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adac8f9f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adac8f9f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39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gif"/><Relationship Id="rId4" Type="http://schemas.openxmlformats.org/officeDocument/2006/relationships/image" Target="../media/image15.gif"/><Relationship Id="rId5" Type="http://schemas.openxmlformats.org/officeDocument/2006/relationships/image" Target="../media/image31.gif"/><Relationship Id="rId6" Type="http://schemas.openxmlformats.org/officeDocument/2006/relationships/image" Target="../media/image16.gif"/><Relationship Id="rId7" Type="http://schemas.openxmlformats.org/officeDocument/2006/relationships/image" Target="../media/image25.gif"/><Relationship Id="rId8" Type="http://schemas.openxmlformats.org/officeDocument/2006/relationships/image" Target="../media/image35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gif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apers.nips.cc/paper/5423-generative-adversarial-nets.pdf" TargetMode="External"/><Relationship Id="rId4" Type="http://schemas.openxmlformats.org/officeDocument/2006/relationships/hyperlink" Target="https://arxiv.org/abs/1511.06434" TargetMode="External"/><Relationship Id="rId5" Type="http://schemas.openxmlformats.org/officeDocument/2006/relationships/hyperlink" Target="https://arxiv.org/abs/1701.07875" TargetMode="External"/><Relationship Id="rId6" Type="http://schemas.openxmlformats.org/officeDocument/2006/relationships/hyperlink" Target="https://sites.google.com/view/cvpr2018tutorialongans/" TargetMode="External"/><Relationship Id="rId7" Type="http://schemas.openxmlformats.org/officeDocument/2006/relationships/hyperlink" Target="https://www.coursera.org/specializations/generative-adversarial-networks-gans?" TargetMode="External"/><Relationship Id="rId8" Type="http://schemas.openxmlformats.org/officeDocument/2006/relationships/hyperlink" Target="https://github.com/hindupuravinash/the-gan-zoo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goodfeli/adversarial" TargetMode="External"/><Relationship Id="rId4" Type="http://schemas.openxmlformats.org/officeDocument/2006/relationships/hyperlink" Target="http://nvidia-research-mingyuliu.com/gaugan/" TargetMode="External"/><Relationship Id="rId9" Type="http://schemas.openxmlformats.org/officeDocument/2006/relationships/hyperlink" Target="https://blog.paperspace.com/nvidia-gaugan-introduction/" TargetMode="External"/><Relationship Id="rId5" Type="http://schemas.openxmlformats.org/officeDocument/2006/relationships/hyperlink" Target="https://arxiv.org/abs/1704.00028" TargetMode="External"/><Relationship Id="rId6" Type="http://schemas.openxmlformats.org/officeDocument/2006/relationships/hyperlink" Target="https://jonathan-hui.medium.com/gan-wasserstein-gan-wgan-gp-6a1a2aa1b490" TargetMode="External"/><Relationship Id="rId7" Type="http://schemas.openxmlformats.org/officeDocument/2006/relationships/hyperlink" Target="https://github.com/junyanz/pytorch-CycleGAN-and-pix2pix" TargetMode="External"/><Relationship Id="rId8" Type="http://schemas.openxmlformats.org/officeDocument/2006/relationships/hyperlink" Target="https://cs236g.stanford.edu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1634450" y="1037975"/>
            <a:ext cx="5835600" cy="14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4400">
                <a:latin typeface="Arial"/>
                <a:ea typeface="Arial"/>
                <a:cs typeface="Arial"/>
                <a:sym typeface="Arial"/>
              </a:rPr>
              <a:t>Generative Adversarial Nets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64450" y="2667000"/>
            <a:ext cx="8217600" cy="21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/>
              <a:t>Ian J.Goodfellow, Jean Pouget-Abadie, Mehdi Mirza, Bing Xu, David Warde-Farley,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/>
              <a:t>Sherjil Ozair, Aaron Courville, Yoshua Bengio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/>
              <a:t>Presenters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/>
              <a:t>Do Quang Phong - 15021797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/>
              <a:t> Nguyen Tuan Anh - 15020971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/>
              <a:t>Nguyen Hoai Nam - 18020929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/>
              <a:t>Nguyen Minh Dat - 18020288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Generative Adversarial Networks (GANs)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465600" y="2078875"/>
            <a:ext cx="4255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/>
              <a:t>Generator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400"/>
              <a:t>Generator</a:t>
            </a:r>
            <a:r>
              <a:rPr lang="vi" sz="1400"/>
              <a:t> learns to make </a:t>
            </a:r>
            <a:r>
              <a:rPr b="1" lang="vi" sz="1400"/>
              <a:t>fakes</a:t>
            </a:r>
            <a:r>
              <a:rPr lang="vi" sz="1400"/>
              <a:t> that look like </a:t>
            </a:r>
            <a:r>
              <a:rPr b="1" lang="vi" sz="1400"/>
              <a:t>real </a:t>
            </a:r>
            <a:endParaRPr b="1" sz="1400"/>
          </a:p>
        </p:txBody>
      </p:sp>
      <p:sp>
        <p:nvSpPr>
          <p:cNvPr id="158" name="Google Shape;158;p22"/>
          <p:cNvSpPr txBox="1"/>
          <p:nvPr>
            <p:ph idx="2" type="body"/>
          </p:nvPr>
        </p:nvSpPr>
        <p:spPr>
          <a:xfrm>
            <a:off x="4679100" y="2078875"/>
            <a:ext cx="4464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/>
              <a:t>Discriminator</a:t>
            </a:r>
            <a:endParaRPr b="1"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500"/>
              <a:t>Discriminator</a:t>
            </a:r>
            <a:r>
              <a:rPr lang="vi" sz="1500"/>
              <a:t> learns to distinguish </a:t>
            </a:r>
            <a:r>
              <a:rPr b="1" lang="vi" sz="1500"/>
              <a:t>real</a:t>
            </a:r>
            <a:r>
              <a:rPr lang="vi" sz="1500"/>
              <a:t> from </a:t>
            </a:r>
            <a:r>
              <a:rPr b="1" lang="vi" sz="1500"/>
              <a:t>fake</a:t>
            </a:r>
            <a:endParaRPr b="1" sz="1500"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75" y="2826088"/>
            <a:ext cx="3686676" cy="231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325" y="2733475"/>
            <a:ext cx="3909924" cy="250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/>
          <p:nvPr/>
        </p:nvSpPr>
        <p:spPr>
          <a:xfrm>
            <a:off x="583825" y="2826100"/>
            <a:ext cx="1504200" cy="1152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4888875" y="3513875"/>
            <a:ext cx="1156800" cy="87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4917975" y="2662700"/>
            <a:ext cx="1076700" cy="800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0" y="2958400"/>
            <a:ext cx="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Fake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4280100" y="4442150"/>
            <a:ext cx="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Fake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4185150" y="2790325"/>
            <a:ext cx="5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Real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Discriminator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729450" y="1949725"/>
            <a:ext cx="7688700" cy="23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The discriminator is a classification system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It learns the probability of class Y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(real or fake) given by features X.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The probabilities are the feedback </a:t>
            </a:r>
            <a:endParaRPr sz="1400"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for generator</a:t>
            </a:r>
            <a:endParaRPr sz="1400"/>
          </a:p>
        </p:txBody>
      </p:sp>
      <p:pic>
        <p:nvPicPr>
          <p:cNvPr id="173" name="Google Shape;1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950" y="1764250"/>
            <a:ext cx="4226725" cy="26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/>
          <p:nvPr/>
        </p:nvSpPr>
        <p:spPr>
          <a:xfrm>
            <a:off x="6560750" y="1949725"/>
            <a:ext cx="2309100" cy="1982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5075" y="3260000"/>
            <a:ext cx="4363226" cy="17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Generator</a:t>
            </a:r>
            <a:endParaRPr/>
          </a:p>
        </p:txBody>
      </p:sp>
      <p:sp>
        <p:nvSpPr>
          <p:cNvPr id="181" name="Google Shape;181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The generator produces fake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It learns about the probability of features X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/>
              <a:t>The generator takes input as noise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400"/>
              <a:t>	(random features)</a:t>
            </a:r>
            <a:endParaRPr sz="1400"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275" y="1971275"/>
            <a:ext cx="4055625" cy="25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/>
          <p:nvPr/>
        </p:nvSpPr>
        <p:spPr>
          <a:xfrm>
            <a:off x="4864800" y="1887025"/>
            <a:ext cx="1751700" cy="1473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5" y="3175278"/>
            <a:ext cx="3751125" cy="19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7573" y="3425073"/>
            <a:ext cx="1680850" cy="11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Putting It All Together</a:t>
            </a:r>
            <a:endParaRPr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652900" y="2078875"/>
            <a:ext cx="3495300" cy="24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The Binary Cross Entropy Loss is used for training model.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GANs training in an alternating fashion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Train Generator &amp; Discriminator together, like a minimax game (adversarial training)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75" y="2023075"/>
            <a:ext cx="4810950" cy="24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GAN Training Phase</a:t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729450" y="2002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vi" sz="1305"/>
              <a:t>In each iteration, alternately train</a:t>
            </a:r>
            <a:endParaRPr sz="1305"/>
          </a:p>
          <a:p>
            <a:pPr indent="-31146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5"/>
              <a:buChar char="➢"/>
            </a:pPr>
            <a:r>
              <a:rPr lang="vi" sz="1305"/>
              <a:t>Discriminator </a:t>
            </a:r>
            <a:endParaRPr sz="130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○"/>
            </a:pPr>
            <a:r>
              <a:rPr lang="vi" sz="1135"/>
              <a:t>Learn a real sample : x </a:t>
            </a:r>
            <a:endParaRPr sz="113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○"/>
            </a:pPr>
            <a:r>
              <a:rPr lang="vi" sz="1135"/>
              <a:t>Learn a fake sample : G(z)</a:t>
            </a:r>
            <a:endParaRPr sz="1135"/>
          </a:p>
          <a:p>
            <a:pPr indent="-3114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Char char="➢"/>
            </a:pPr>
            <a:r>
              <a:rPr lang="vi" sz="1305"/>
              <a:t>Generator </a:t>
            </a:r>
            <a:endParaRPr sz="130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○"/>
            </a:pPr>
            <a:r>
              <a:rPr lang="vi" sz="1135"/>
              <a:t>Optimize G to fool D</a:t>
            </a:r>
            <a:endParaRPr sz="1135"/>
          </a:p>
          <a:p>
            <a:pPr indent="-30067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35"/>
              <a:buChar char="○"/>
            </a:pPr>
            <a:r>
              <a:rPr lang="vi" sz="1135"/>
              <a:t>G(z) -&gt; Real </a:t>
            </a:r>
            <a:endParaRPr sz="1135"/>
          </a:p>
          <a:p>
            <a:pPr indent="-31146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5"/>
              <a:buChar char="➢"/>
            </a:pPr>
            <a:r>
              <a:rPr lang="vi" sz="1305"/>
              <a:t>Object Function </a:t>
            </a:r>
            <a:endParaRPr sz="1305"/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30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305"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25" y="3739000"/>
            <a:ext cx="6256950" cy="7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200" y="2290895"/>
            <a:ext cx="5194424" cy="13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idx="4294967295"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99" y="133137"/>
            <a:ext cx="8495399" cy="487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GAN Training Phase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vi"/>
              <a:t>Alternating optimization in GANs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1" y="2457175"/>
            <a:ext cx="7688699" cy="25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Theoretical Analysis</a:t>
            </a:r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For a given generator, the optimal discriminator is: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500" y="2474775"/>
            <a:ext cx="6045574" cy="2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Experiments</a:t>
            </a:r>
            <a:endParaRPr/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375" y="1966325"/>
            <a:ext cx="1544000" cy="15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050" y="1966363"/>
            <a:ext cx="1544000" cy="154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4150" y="1966338"/>
            <a:ext cx="1544000" cy="15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9375" y="3493100"/>
            <a:ext cx="1544000" cy="15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2050" y="3493100"/>
            <a:ext cx="1544000" cy="15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4175" y="3493125"/>
            <a:ext cx="1543950" cy="154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2361350" y="2371650"/>
            <a:ext cx="119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Vanilla GAN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2585750" y="4057350"/>
            <a:ext cx="96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latin typeface="Lato"/>
                <a:ea typeface="Lato"/>
                <a:cs typeface="Lato"/>
                <a:sym typeface="Lato"/>
              </a:rPr>
              <a:t>DCGAN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4141425" y="1611725"/>
            <a:ext cx="8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MNIST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5704100" y="1611725"/>
            <a:ext cx="9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CIFAR10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7266775" y="1611725"/>
            <a:ext cx="9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CELEBA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2832300" y="1855150"/>
            <a:ext cx="3479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500">
                <a:latin typeface="Lato"/>
                <a:ea typeface="Lato"/>
                <a:cs typeface="Lato"/>
                <a:sym typeface="Lato"/>
              </a:rPr>
              <a:t>Advancements</a:t>
            </a:r>
            <a:endParaRPr b="1" sz="3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7650" y="1398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vi" sz="2840">
                <a:latin typeface="Arial"/>
                <a:ea typeface="Arial"/>
                <a:cs typeface="Arial"/>
                <a:sym typeface="Arial"/>
              </a:rPr>
              <a:t>Outline</a:t>
            </a:r>
            <a:endParaRPr b="1" sz="284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" sz="2200"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" sz="2200">
                <a:latin typeface="Arial"/>
                <a:ea typeface="Arial"/>
                <a:cs typeface="Arial"/>
                <a:sym typeface="Arial"/>
              </a:rPr>
              <a:t>Generative Adversarial Nets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" sz="2200">
                <a:latin typeface="Arial"/>
                <a:ea typeface="Arial"/>
                <a:cs typeface="Arial"/>
                <a:sym typeface="Arial"/>
              </a:rPr>
              <a:t>Advancements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" sz="2200">
                <a:latin typeface="Arial"/>
                <a:ea typeface="Arial"/>
                <a:cs typeface="Arial"/>
                <a:sym typeface="Arial"/>
              </a:rPr>
              <a:t>Applications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●"/>
            </a:pPr>
            <a:r>
              <a:rPr lang="vi" sz="2200">
                <a:latin typeface="Arial"/>
                <a:ea typeface="Arial"/>
                <a:cs typeface="Arial"/>
                <a:sym typeface="Arial"/>
              </a:rPr>
              <a:t>Conclusion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Conditional GAN (cGAN)</a:t>
            </a:r>
            <a:endParaRPr/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729450" y="2078875"/>
            <a:ext cx="5097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Generate image x with known label 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Input noise vector with one-hot presentation of y to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both G &amp; 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Discriminator loss by class </a:t>
            </a:r>
            <a:endParaRPr/>
          </a:p>
        </p:txBody>
      </p:sp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438" y="2078863"/>
            <a:ext cx="21050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425" y="3009900"/>
            <a:ext cx="2143125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1974600" y="3638675"/>
            <a:ext cx="16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Result on MNIST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1974600" y="3606825"/>
            <a:ext cx="14811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Deep Convolutional GAN (DCGAN)</a:t>
            </a:r>
            <a:endParaRPr/>
          </a:p>
        </p:txBody>
      </p:sp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729450" y="2078875"/>
            <a:ext cx="7688700" cy="28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First working CNN-based 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Notably, the generator uses “</a:t>
            </a:r>
            <a:r>
              <a:rPr i="1" lang="vi"/>
              <a:t>transposed convolutional layers”</a:t>
            </a:r>
            <a:r>
              <a:rPr lang="vi"/>
              <a:t> also informally 				called  “</a:t>
            </a:r>
            <a:r>
              <a:rPr i="1" lang="vi"/>
              <a:t>Deconvolution layers</a:t>
            </a:r>
            <a:r>
              <a:rPr lang="vi"/>
              <a:t>” 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977825"/>
            <a:ext cx="7688700" cy="20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Deep Convolutional GAN (DCGAN)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75" y="2078875"/>
            <a:ext cx="797005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Deep Convolutional GAN (DCGAN)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613" y="2023150"/>
            <a:ext cx="7758375" cy="293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Wasserstein GAN (WGAN)</a:t>
            </a:r>
            <a:endParaRPr/>
          </a:p>
        </p:txBody>
      </p:sp>
      <p:sp>
        <p:nvSpPr>
          <p:cNvPr id="279" name="Google Shape;279;p36"/>
          <p:cNvSpPr txBox="1"/>
          <p:nvPr>
            <p:ph idx="1" type="body"/>
          </p:nvPr>
        </p:nvSpPr>
        <p:spPr>
          <a:xfrm>
            <a:off x="729450" y="1853850"/>
            <a:ext cx="7688700" cy="21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GAN Issues: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In practice, can optimize the discriminator easier than the generator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If distribution q far away from the ground truth p, the discriminator can saturate early &amp; the generator barely learns anything.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Research has indicated that if your discriminator is too good, then generator training can fail due to vanishing gradients.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Solution : Change loss function =&gt; More stable training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925" y="3458950"/>
            <a:ext cx="7873749" cy="16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/>
        </p:nvSpPr>
        <p:spPr>
          <a:xfrm>
            <a:off x="2760600" y="1902900"/>
            <a:ext cx="3622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500">
                <a:latin typeface="Lato"/>
                <a:ea typeface="Lato"/>
                <a:cs typeface="Lato"/>
                <a:sym typeface="Lato"/>
              </a:rPr>
              <a:t>Applications</a:t>
            </a:r>
            <a:endParaRPr b="1" sz="3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Applications</a:t>
            </a:r>
            <a:endParaRPr/>
          </a:p>
        </p:txBody>
      </p:sp>
      <p:sp>
        <p:nvSpPr>
          <p:cNvPr id="291" name="Google Shape;291;p38"/>
          <p:cNvSpPr txBox="1"/>
          <p:nvPr>
            <p:ph idx="1" type="body"/>
          </p:nvPr>
        </p:nvSpPr>
        <p:spPr>
          <a:xfrm>
            <a:off x="729450" y="2078875"/>
            <a:ext cx="7688700" cy="26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vi" sz="1700"/>
              <a:t>Huge opportunity to work in applications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vi" sz="1700"/>
              <a:t>Many companies are using GANs for their work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vi" sz="1700"/>
              <a:t>Some applications such as :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vi" sz="1500"/>
              <a:t>Data Augmentation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vi" sz="1500"/>
              <a:t>Image Translation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vi" sz="1500"/>
              <a:t>Adversarial Machine Learning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vi" sz="1500"/>
              <a:t>Face Reenactment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Data Augmentation</a:t>
            </a:r>
            <a:endParaRPr/>
          </a:p>
        </p:txBody>
      </p:sp>
      <p:sp>
        <p:nvSpPr>
          <p:cNvPr id="297" name="Google Shape;297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Training data issues : 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400"/>
              <a:t>N</a:t>
            </a:r>
            <a:r>
              <a:rPr lang="vi" sz="1400"/>
              <a:t>ot enough data to achieve the best performance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400"/>
              <a:t>Too imbalanced</a:t>
            </a:r>
            <a:endParaRPr sz="14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Supplement data when real data is ...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400"/>
              <a:t>Too expensive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vi" sz="1400"/>
              <a:t>Too rare 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Data Augmentation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52" y="2078875"/>
            <a:ext cx="4094800" cy="26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121" y="1763038"/>
            <a:ext cx="3512700" cy="31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0"/>
          <p:cNvSpPr txBox="1"/>
          <p:nvPr/>
        </p:nvSpPr>
        <p:spPr>
          <a:xfrm>
            <a:off x="5609100" y="1147450"/>
            <a:ext cx="272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Can mix the data augmentation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techniques 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Translation</a:t>
            </a:r>
            <a:endParaRPr/>
          </a:p>
        </p:txBody>
      </p:sp>
      <p:sp>
        <p:nvSpPr>
          <p:cNvPr id="312" name="Google Shape;312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700"/>
              <a:t>CycleGAN</a:t>
            </a:r>
            <a:endParaRPr b="1" sz="17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The most common unpaired training image-to-image translation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Two similar generators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vi" sz="1200"/>
              <a:t>G: x → y    (forward)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vi" sz="1200"/>
              <a:t>F:  y → x    (backward)</a:t>
            </a:r>
            <a:endParaRPr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Two similar discriminators DX and 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Cycle-consistency loss </a:t>
            </a:r>
            <a:endParaRPr/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900" y="3129100"/>
            <a:ext cx="4734899" cy="15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/>
        </p:nvSpPr>
        <p:spPr>
          <a:xfrm>
            <a:off x="2521800" y="1974625"/>
            <a:ext cx="410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500">
                <a:latin typeface="Lato"/>
                <a:ea typeface="Lato"/>
                <a:cs typeface="Lato"/>
                <a:sym typeface="Lato"/>
              </a:rPr>
              <a:t>Introduction</a:t>
            </a:r>
            <a:endParaRPr b="1" sz="3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Translation</a:t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vi" sz="1700"/>
              <a:t>CycleGAN</a:t>
            </a:r>
            <a:endParaRPr b="1" sz="1700"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788" y="2704100"/>
            <a:ext cx="7610025" cy="21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2"/>
          <p:cNvSpPr/>
          <p:nvPr/>
        </p:nvSpPr>
        <p:spPr>
          <a:xfrm>
            <a:off x="3052225" y="2247528"/>
            <a:ext cx="2882250" cy="270713"/>
          </a:xfrm>
          <a:custGeom>
            <a:rect b="b" l="l" r="r" t="t"/>
            <a:pathLst>
              <a:path extrusionOk="0" h="31858" w="115290">
                <a:moveTo>
                  <a:pt x="0" y="31858"/>
                </a:moveTo>
                <a:cubicBezTo>
                  <a:pt x="9926" y="26550"/>
                  <a:pt x="40341" y="169"/>
                  <a:pt x="59556" y="10"/>
                </a:cubicBezTo>
                <a:cubicBezTo>
                  <a:pt x="78771" y="-149"/>
                  <a:pt x="106001" y="25754"/>
                  <a:pt x="115290" y="30903"/>
                </a:cubicBezTo>
              </a:path>
            </a:pathLst>
          </a:cu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Google Shape;322;p42"/>
          <p:cNvSpPr txBox="1"/>
          <p:nvPr/>
        </p:nvSpPr>
        <p:spPr>
          <a:xfrm>
            <a:off x="3133450" y="1795150"/>
            <a:ext cx="25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</a:rPr>
              <a:t>From one domain to another</a:t>
            </a:r>
            <a:endParaRPr>
              <a:solidFill>
                <a:srgbClr val="1155CC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Image Translation</a:t>
            </a:r>
            <a:endParaRPr/>
          </a:p>
        </p:txBody>
      </p:sp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729450" y="20470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vi" sz="1800"/>
              <a:t>GauGAN</a:t>
            </a:r>
            <a:endParaRPr b="1" sz="1800"/>
          </a:p>
        </p:txBody>
      </p:sp>
      <p:pic>
        <p:nvPicPr>
          <p:cNvPr id="329" name="Google Shape;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375" y="2047013"/>
            <a:ext cx="4953900" cy="265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/>
          <p:nvPr/>
        </p:nvSpPr>
        <p:spPr>
          <a:xfrm>
            <a:off x="1616300" y="2651375"/>
            <a:ext cx="1321800" cy="414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FF9900"/>
                </a:solidFill>
              </a:rPr>
              <a:t>Doodles</a:t>
            </a:r>
            <a:endParaRPr b="1">
              <a:solidFill>
                <a:srgbClr val="FF9900"/>
              </a:solidFill>
            </a:endParaRPr>
          </a:p>
        </p:txBody>
      </p:sp>
      <p:cxnSp>
        <p:nvCxnSpPr>
          <p:cNvPr id="331" name="Google Shape;331;p43"/>
          <p:cNvCxnSpPr>
            <a:stCxn id="330" idx="2"/>
          </p:cNvCxnSpPr>
          <p:nvPr/>
        </p:nvCxnSpPr>
        <p:spPr>
          <a:xfrm>
            <a:off x="2277200" y="3065375"/>
            <a:ext cx="0" cy="5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43"/>
          <p:cNvSpPr/>
          <p:nvPr/>
        </p:nvSpPr>
        <p:spPr>
          <a:xfrm>
            <a:off x="1552600" y="3638675"/>
            <a:ext cx="1457100" cy="453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00FF00"/>
                </a:solidFill>
              </a:rPr>
              <a:t>Pictures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Face Reenactment</a:t>
            </a:r>
            <a:endParaRPr/>
          </a:p>
        </p:txBody>
      </p:sp>
      <p:sp>
        <p:nvSpPr>
          <p:cNvPr id="338" name="Google Shape;338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925" y="2078874"/>
            <a:ext cx="3215075" cy="19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5" y="2020600"/>
            <a:ext cx="4466726" cy="231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Adversarial Research Areas</a:t>
            </a:r>
            <a:endParaRPr/>
          </a:p>
        </p:txBody>
      </p:sp>
      <p:sp>
        <p:nvSpPr>
          <p:cNvPr id="346" name="Google Shape;346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000" y="1853850"/>
            <a:ext cx="5524000" cy="24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/>
        </p:nvSpPr>
        <p:spPr>
          <a:xfrm>
            <a:off x="3041000" y="4339975"/>
            <a:ext cx="326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700">
                <a:latin typeface="Lato"/>
                <a:ea typeface="Lato"/>
                <a:cs typeface="Lato"/>
                <a:sym typeface="Lato"/>
              </a:rPr>
              <a:t>Adversarial examples 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727650" y="139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</a:t>
            </a:r>
            <a:r>
              <a:rPr lang="vi"/>
              <a:t>ompanies using GANs</a:t>
            </a:r>
            <a:endParaRPr/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727650" y="21027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25" y="1988269"/>
            <a:ext cx="1478175" cy="9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474" y="3169675"/>
            <a:ext cx="925352" cy="9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097" y="3038350"/>
            <a:ext cx="2467000" cy="98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7525" y="1932550"/>
            <a:ext cx="2632159" cy="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6"/>
          <p:cNvSpPr txBox="1"/>
          <p:nvPr/>
        </p:nvSpPr>
        <p:spPr>
          <a:xfrm>
            <a:off x="2555825" y="2197525"/>
            <a:ext cx="120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Next - gen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Photoshop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6"/>
          <p:cNvSpPr txBox="1"/>
          <p:nvPr/>
        </p:nvSpPr>
        <p:spPr>
          <a:xfrm>
            <a:off x="2707100" y="3375900"/>
            <a:ext cx="12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Image Filters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46"/>
          <p:cNvSpPr txBox="1"/>
          <p:nvPr/>
        </p:nvSpPr>
        <p:spPr>
          <a:xfrm>
            <a:off x="7770975" y="2085375"/>
            <a:ext cx="120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latin typeface="Lato"/>
                <a:ea typeface="Lato"/>
                <a:cs typeface="Lato"/>
                <a:sym typeface="Lato"/>
              </a:rPr>
              <a:t>Text </a:t>
            </a:r>
            <a:endParaRPr sz="1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>
                <a:latin typeface="Lato"/>
                <a:ea typeface="Lato"/>
                <a:cs typeface="Lato"/>
                <a:sym typeface="Lato"/>
              </a:rPr>
              <a:t>Generation</a:t>
            </a:r>
            <a:endParaRPr sz="15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6"/>
          <p:cNvSpPr txBox="1"/>
          <p:nvPr/>
        </p:nvSpPr>
        <p:spPr>
          <a:xfrm>
            <a:off x="7695225" y="3169675"/>
            <a:ext cx="135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Data Augmentation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Conclusion</a:t>
            </a:r>
            <a:endParaRPr/>
          </a:p>
        </p:txBody>
      </p:sp>
      <p:sp>
        <p:nvSpPr>
          <p:cNvPr id="368" name="Google Shape;368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sz="1800"/>
              <a:t>GANs have been successfully applied to several domain and tasks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sz="1800"/>
              <a:t>However, working with GANs can be very challenging in practice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Unstable optimization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Mode collapse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Evaluation 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vi" sz="1800"/>
              <a:t>Besides, many cool applications with GANs are using in real life. </a:t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latin typeface="Arial"/>
                <a:ea typeface="Arial"/>
                <a:cs typeface="Arial"/>
                <a:sym typeface="Arial"/>
              </a:rPr>
              <a:t>Acknowledgement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8"/>
          <p:cNvSpPr txBox="1"/>
          <p:nvPr>
            <p:ph idx="1" type="body"/>
          </p:nvPr>
        </p:nvSpPr>
        <p:spPr>
          <a:xfrm>
            <a:off x="729450" y="1986100"/>
            <a:ext cx="7688700" cy="30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3"/>
              </a:rPr>
              <a:t>I. Goodfellow, J. Pouget-Abadie, M. Mirza, B. Xu, D. Warde-Farley, S. Ozair, A. Courville, Y. Bengio, “Generative Adversarial Networks”. In NIPS 2014.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4"/>
              </a:rPr>
              <a:t>A. Radford, L. Metz, and S. Chintala. “Unsupervised Representation Learning with Deep Convolutional Generative Adversarial Networks”. In ICLR 2016.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5"/>
              </a:rPr>
              <a:t>M. Arjovsky, S. Chintala, and L. Bottou. “Wasserstein generative adversarial networks”. In ICML 2017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6"/>
              </a:rPr>
              <a:t>CVPR 2018 Tutorials on GANs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7"/>
              </a:rPr>
              <a:t>Generative Adversarial Networks (GANs) Specialization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8"/>
              </a:rPr>
              <a:t>https://github.com/hindupuravinash/the-gan-zoo</a:t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Further Reading</a:t>
            </a:r>
            <a:endParaRPr b="1"/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727650" y="20570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3"/>
              </a:rPr>
              <a:t>https://github.com/goodfeli/adversarial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4"/>
              </a:rPr>
              <a:t>http://nvidia-research-mingyuliu.com/gaugan/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5"/>
              </a:rPr>
              <a:t>Improved Training of Wasserstein GANs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6"/>
              </a:rPr>
              <a:t>https://jonathan-hui.medium.com/gan-wasserstein-gan-wgan-gp-6a1a2aa1b490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7"/>
              </a:rPr>
              <a:t>https://github.com/junyanz/pytorch-CycleGAN-and-pix2pix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8"/>
              </a:rPr>
              <a:t>CS236G Generative Adversarial Networks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 sz="1400" u="sng">
                <a:solidFill>
                  <a:schemeClr val="hlink"/>
                </a:solidFill>
                <a:hlinkClick r:id="rId9"/>
              </a:rPr>
              <a:t>https://blog.paperspace.com/nvidia-gaugan-introduction/</a:t>
            </a:r>
            <a:endParaRPr sz="1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latin typeface="Arial"/>
                <a:ea typeface="Arial"/>
                <a:cs typeface="Arial"/>
                <a:sym typeface="Arial"/>
              </a:rPr>
              <a:t>Thank you for your attention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Generative vs Discriminative Models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729450" y="2078875"/>
            <a:ext cx="384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Given a data sample x, </a:t>
            </a:r>
            <a:r>
              <a:rPr lang="vi"/>
              <a:t>Discriminative model</a:t>
            </a:r>
            <a:r>
              <a:rPr lang="vi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 aims at predicting its label y, hence its model by the posterior dist</a:t>
            </a:r>
            <a:r>
              <a:rPr lang="vi"/>
              <a:t>ribution P(y|x)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vi"/>
              <a:t>Generative models instead model the distribution P(x) defined over the datapoints x.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075" y="2078875"/>
            <a:ext cx="3303075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/>
        </p:nvSpPr>
        <p:spPr>
          <a:xfrm>
            <a:off x="5613250" y="4490600"/>
            <a:ext cx="8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P(y | x)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7436575" y="4490600"/>
            <a:ext cx="50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P(x)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1309475" y="2117050"/>
            <a:ext cx="7253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500">
                <a:latin typeface="Lato"/>
                <a:ea typeface="Lato"/>
                <a:cs typeface="Lato"/>
                <a:sym typeface="Lato"/>
              </a:rPr>
              <a:t>Generative Adversarial Networks</a:t>
            </a:r>
            <a:endParaRPr b="1" sz="3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Taxonomy of Generative Models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75" y="2001875"/>
            <a:ext cx="7760600" cy="2882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6621150" y="3222875"/>
            <a:ext cx="1797000" cy="996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7603775" y="2715075"/>
            <a:ext cx="12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GANs Over Time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 flipH="1" rot="10800000">
            <a:off x="4813975" y="1942850"/>
            <a:ext cx="560400" cy="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375" y="1947425"/>
            <a:ext cx="3904475" cy="21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/>
          <p:nvPr/>
        </p:nvSpPr>
        <p:spPr>
          <a:xfrm>
            <a:off x="769250" y="4359925"/>
            <a:ext cx="38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4.5 years of GAN progress on face generation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5812325" y="2293075"/>
            <a:ext cx="18153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666666"/>
                </a:solidFill>
              </a:rPr>
              <a:t>2014 - Black - White</a:t>
            </a:r>
            <a:endParaRPr>
              <a:solidFill>
                <a:srgbClr val="666666"/>
              </a:solidFill>
            </a:endParaRPr>
          </a:p>
        </p:txBody>
      </p:sp>
      <p:cxnSp>
        <p:nvCxnSpPr>
          <p:cNvPr id="131" name="Google Shape;131;p19"/>
          <p:cNvCxnSpPr>
            <a:stCxn id="130" idx="2"/>
          </p:cNvCxnSpPr>
          <p:nvPr/>
        </p:nvCxnSpPr>
        <p:spPr>
          <a:xfrm>
            <a:off x="6719975" y="2693275"/>
            <a:ext cx="8100" cy="6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9"/>
          <p:cNvSpPr/>
          <p:nvPr/>
        </p:nvSpPr>
        <p:spPr>
          <a:xfrm>
            <a:off x="5752625" y="3320275"/>
            <a:ext cx="1942800" cy="589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FF00"/>
                </a:solidFill>
              </a:rPr>
              <a:t>2018 - Colored</a:t>
            </a:r>
            <a:endParaRPr>
              <a:solidFill>
                <a:srgbClr val="00FF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00FF00"/>
                </a:solidFill>
              </a:rPr>
              <a:t>Photo Realistic</a:t>
            </a:r>
            <a:r>
              <a:rPr lang="vi"/>
              <a:t>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GANs Over Time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2951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-1620" r="1619" t="0"/>
          <a:stretch/>
        </p:blipFill>
        <p:spPr>
          <a:xfrm>
            <a:off x="671250" y="1919325"/>
            <a:ext cx="5870750" cy="30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Generative Adversarial Networks (GANs)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474650" y="1894775"/>
            <a:ext cx="4581300" cy="28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vi" sz="1600"/>
              <a:t>An introduction to Generative Adversarial Networks (GANs Goodfellow) accepted in NIPS 2014.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Generator, discriminator.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vi" sz="1600"/>
              <a:t>Some GAN variants </a:t>
            </a:r>
            <a:endParaRPr sz="16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262" y="1785450"/>
            <a:ext cx="2500726" cy="1406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900" y="3645450"/>
            <a:ext cx="1543450" cy="105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5183888" y="3742125"/>
            <a:ext cx="1059000" cy="9240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00FF00"/>
                </a:solidFill>
              </a:rPr>
              <a:t>Generator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7786350" y="3762225"/>
            <a:ext cx="1357800" cy="8838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FF9900"/>
                </a:solidFill>
              </a:rPr>
              <a:t>Discriminator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6568700" y="4666125"/>
            <a:ext cx="10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latin typeface="Lato"/>
                <a:ea typeface="Lato"/>
                <a:cs typeface="Lato"/>
                <a:sym typeface="Lato"/>
              </a:rPr>
              <a:t>Compete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6031375" y="3218675"/>
            <a:ext cx="196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600">
                <a:latin typeface="Lato"/>
                <a:ea typeface="Lato"/>
                <a:cs typeface="Lato"/>
                <a:sym typeface="Lato"/>
              </a:rPr>
              <a:t>Ian Goodfellow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